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ict" ContentType="image/pict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60" r:id="rId3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FF"/>
    <a:srgbClr val="0B146E"/>
    <a:srgbClr val="003399"/>
    <a:srgbClr val="1301FF"/>
    <a:srgbClr val="600D04"/>
    <a:srgbClr val="000090"/>
    <a:srgbClr val="CC0033"/>
    <a:srgbClr val="99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402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1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FD7B-5FEE-8249-A477-71AFF32705F4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C625-CCC6-6B4B-862C-105032BA027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0DE8-B750-EB4A-879B-7D8F141FC9BD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41AB-34EB-BC43-BB78-7DFBF99DA44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F339-73D0-D04D-9BA1-8DED63D73B5F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17D-F98D-6B4C-AFAE-D0F992B850D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1B96-9541-AE47-8CAB-7A190D34520F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0FEE-76F8-A845-BAB4-D6DDD1D65A0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320B-8CD1-6A4A-8520-B0D3B4814F3B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3B1F-6277-E64F-9F44-E465327435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12E1-1592-4C4F-B62B-D6C9EB9ADDFB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C3D6-624D-034A-AF26-3F7F69465DB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3A34-91C8-1C4B-AA98-DF7EC3CEE2FC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1F70-751A-DA44-8E0D-F76BE2FCEF6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0A52-02C5-5E46-AE1C-648B6F9A5C53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ABC5-5A65-8B4B-9510-7F4ADAE6379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2733-F534-C948-9A54-F1F9766809FD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9FCD-03B8-014F-B66A-DB256121947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7E93-ADD9-1A4F-9926-BB2D6FBDACF5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9AE3-2389-2F4D-BA5B-381AE4C2B1C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EE90-A05C-514E-A7E6-9B49D4351667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C0A9-4532-D443-8ED7-84B31ECA4EC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3AD5100-01F9-7540-831F-511D9D955267}" type="datetime1">
              <a:rPr lang="es-ES_tradnl"/>
              <a:pPr>
                <a:defRPr/>
              </a:pPr>
              <a:t>5/9/15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6DACC9D-685F-E845-8A30-A712BFD436A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Macintosh%20HD:Users:agurneuribarri:Desktop:MARTA%204%5C01%5C15:Diptico%20Regeneracio%CC%81n%20BILBAO%202.doc!OLE_LINK2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n 3" descr="Comunicacion Casas Comerciales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CuadroTexto 12"/>
          <p:cNvSpPr txBox="1">
            <a:spLocks noChangeArrowheads="1"/>
          </p:cNvSpPr>
          <p:nvPr/>
        </p:nvSpPr>
        <p:spPr bwMode="auto">
          <a:xfrm>
            <a:off x="4840288" y="34925"/>
            <a:ext cx="430371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s-ES_tradnl" sz="1700" b="1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 </a:t>
            </a: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</a:t>
            </a: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</p:txBody>
      </p:sp>
      <p:sp>
        <p:nvSpPr>
          <p:cNvPr id="13317" name="CuadroTexto 7"/>
          <p:cNvSpPr txBox="1">
            <a:spLocks noChangeArrowheads="1"/>
          </p:cNvSpPr>
          <p:nvPr/>
        </p:nvSpPr>
        <p:spPr bwMode="auto">
          <a:xfrm>
            <a:off x="1458913" y="5303838"/>
            <a:ext cx="3036887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" b="1" i="1" dirty="0" smtClean="0">
                <a:solidFill>
                  <a:srgbClr val="000090"/>
                </a:solidFill>
              </a:rPr>
              <a:t>¿Conoces los nuevos aspectos de interacción entre ortodoncia </a:t>
            </a:r>
            <a:r>
              <a:rPr lang="es-ES" b="1" i="1" dirty="0">
                <a:solidFill>
                  <a:srgbClr val="000090"/>
                </a:solidFill>
              </a:rPr>
              <a:t>y</a:t>
            </a:r>
            <a:r>
              <a:rPr lang="es-ES" b="1" i="1" dirty="0" smtClean="0">
                <a:solidFill>
                  <a:srgbClr val="000090"/>
                </a:solidFill>
              </a:rPr>
              <a:t> cirugía?</a:t>
            </a:r>
            <a:endParaRPr lang="es-ES_tradnl" i="1" dirty="0">
              <a:solidFill>
                <a:srgbClr val="000090"/>
              </a:solidFill>
            </a:endParaRPr>
          </a:p>
        </p:txBody>
      </p:sp>
      <p:sp>
        <p:nvSpPr>
          <p:cNvPr id="13318" name="CuadroTexto 8"/>
          <p:cNvSpPr txBox="1">
            <a:spLocks noChangeArrowheads="1"/>
          </p:cNvSpPr>
          <p:nvPr/>
        </p:nvSpPr>
        <p:spPr bwMode="auto">
          <a:xfrm>
            <a:off x="4754563" y="1682750"/>
            <a:ext cx="3930650" cy="370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 dirty="0">
                <a:solidFill>
                  <a:srgbClr val="CC0033"/>
                </a:solidFill>
              </a:rPr>
              <a:t>¿CÓMO TRATAR UNA CLASE III ESQUELÉTICA EN LA ACTUALIDAD: MÁSCARA FACIAL, ORTOPEDIA CON ANCLAJE ÓSEO O CIRUGÍA ORTOGNÁTICA TRAS FINALIZAR EL CRECIMIENTO?</a:t>
            </a:r>
            <a:endParaRPr lang="es-ES_tradnl" sz="1200" dirty="0">
              <a:solidFill>
                <a:srgbClr val="CC0033"/>
              </a:solidFill>
            </a:endParaRPr>
          </a:p>
          <a:p>
            <a:r>
              <a:rPr lang="es-ES" sz="1100" b="1" dirty="0" smtClean="0"/>
              <a:t>	</a:t>
            </a:r>
            <a:r>
              <a:rPr lang="es-ES" sz="1100" b="1" dirty="0"/>
              <a:t>					</a:t>
            </a:r>
            <a:endParaRPr lang="es-ES_tradnl" sz="1100" dirty="0" smtClean="0"/>
          </a:p>
          <a:p>
            <a:r>
              <a:rPr lang="es-ES_tradnl" sz="1100" dirty="0"/>
              <a:t>La miniplacas resisten mejor las fuerzas elevadas discontinuas que los </a:t>
            </a:r>
            <a:r>
              <a:rPr lang="es-ES_tradnl" sz="1100" dirty="0" err="1"/>
              <a:t>minitornillos</a:t>
            </a:r>
            <a:r>
              <a:rPr lang="es-ES_tradnl" sz="1100" dirty="0"/>
              <a:t>. Por lo tanto pueden ser utilizadas para la tracción ortopédica intermaxilar. Los elásticos de Clase III pueden </a:t>
            </a:r>
            <a:r>
              <a:rPr lang="es-ES_tradnl" sz="1100" dirty="0" err="1"/>
              <a:t>traccionar</a:t>
            </a:r>
            <a:r>
              <a:rPr lang="es-ES_tradnl" sz="1100" dirty="0"/>
              <a:t> desde las placas con anclaje óseo esquelético del maxilar y la mandíbula de los pacientes jóvenes en crecimiento. ¿Qué enfoque biomecánico se debe utilizar y cuál es el protocolo de carga? ¿Cuál es el mejor momento? ¿Es posible estimular, restringir o redirigir el crecimiento del maxilar y / o mandíbula ? ¿Es este protocolo una alternativa a la cirugía </a:t>
            </a:r>
            <a:r>
              <a:rPr lang="es-ES_tradnl" sz="1100" dirty="0" err="1"/>
              <a:t>ortognática</a:t>
            </a:r>
            <a:r>
              <a:rPr lang="es-ES_tradnl" sz="1100" dirty="0"/>
              <a:t>?  ¿ Sería posible utilizarlo en pacientes fisurados?. Los resultados de esta tracción continua óseo-anclada serán discutidos en base al análisis de la base craneal anterior mediante CBCT </a:t>
            </a:r>
            <a:r>
              <a:rPr lang="es-ES_tradnl" sz="1100" dirty="0" err="1"/>
              <a:t>pre</a:t>
            </a:r>
            <a:r>
              <a:rPr lang="es-ES_tradnl" sz="1100" dirty="0"/>
              <a:t> y postratamiento. Los datos serán comparados con un grupo control y con otro tratado con máscara facial. </a:t>
            </a:r>
          </a:p>
        </p:txBody>
      </p:sp>
      <p:sp>
        <p:nvSpPr>
          <p:cNvPr id="13319" name="CuadroTexto 9"/>
          <p:cNvSpPr txBox="1">
            <a:spLocks noChangeArrowheads="1"/>
          </p:cNvSpPr>
          <p:nvPr/>
        </p:nvSpPr>
        <p:spPr bwMode="auto">
          <a:xfrm>
            <a:off x="5995988" y="217488"/>
            <a:ext cx="3130550" cy="129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425700" algn="l"/>
              </a:tabLst>
            </a:pPr>
            <a:r>
              <a:rPr lang="en-US" sz="1200" b="1" dirty="0">
                <a:solidFill>
                  <a:srgbClr val="CC0033"/>
                </a:solidFill>
              </a:rPr>
              <a:t>Dr. H. de </a:t>
            </a:r>
            <a:r>
              <a:rPr lang="en-US" sz="1200" b="1" dirty="0" err="1" smtClean="0">
                <a:solidFill>
                  <a:srgbClr val="CC0033"/>
                </a:solidFill>
              </a:rPr>
              <a:t>Clerck</a:t>
            </a:r>
            <a:r>
              <a:rPr lang="en-US" sz="1200" b="1" dirty="0" smtClean="0">
                <a:solidFill>
                  <a:srgbClr val="CC0033"/>
                </a:solidFill>
              </a:rPr>
              <a:t>.</a:t>
            </a:r>
            <a:r>
              <a:rPr lang="es-ES_tradnl" sz="1200" dirty="0" smtClean="0">
                <a:solidFill>
                  <a:srgbClr val="CC0033"/>
                </a:solidFill>
              </a:rPr>
              <a:t> </a:t>
            </a:r>
            <a:r>
              <a:rPr lang="en-US" sz="1100" dirty="0" err="1">
                <a:solidFill>
                  <a:srgbClr val="000090"/>
                </a:solidFill>
              </a:rPr>
              <a:t>P</a:t>
            </a:r>
            <a:r>
              <a:rPr lang="en-US" sz="1100" dirty="0" err="1" smtClean="0">
                <a:solidFill>
                  <a:srgbClr val="000090"/>
                </a:solidFill>
              </a:rPr>
              <a:t>rofesor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adjunto</a:t>
            </a:r>
            <a:r>
              <a:rPr lang="en-US" sz="1100" dirty="0" smtClean="0">
                <a:solidFill>
                  <a:srgbClr val="000090"/>
                </a:solidFill>
              </a:rPr>
              <a:t> de la Universidad de Carolina del Norte, </a:t>
            </a:r>
            <a:r>
              <a:rPr lang="en-US" sz="1100" dirty="0">
                <a:solidFill>
                  <a:srgbClr val="000090"/>
                </a:solidFill>
              </a:rPr>
              <a:t>Chapel Hill</a:t>
            </a:r>
            <a:r>
              <a:rPr lang="en-US" sz="1100" dirty="0" smtClean="0">
                <a:solidFill>
                  <a:srgbClr val="000090"/>
                </a:solidFill>
              </a:rPr>
              <a:t>.</a:t>
            </a:r>
            <a:r>
              <a:rPr lang="es-ES_tradnl" sz="1100" dirty="0" smtClean="0">
                <a:solidFill>
                  <a:srgbClr val="000090"/>
                </a:solidFill>
              </a:rPr>
              <a:t>. Premio </a:t>
            </a:r>
            <a:r>
              <a:rPr lang="es-ES_tradnl" sz="1100" dirty="0" err="1" smtClean="0">
                <a:solidFill>
                  <a:srgbClr val="000090"/>
                </a:solidFill>
              </a:rPr>
              <a:t>Dewel</a:t>
            </a:r>
            <a:r>
              <a:rPr lang="es-ES_tradnl" sz="1100" dirty="0" smtClean="0">
                <a:solidFill>
                  <a:srgbClr val="000090"/>
                </a:solidFill>
              </a:rPr>
              <a:t> al mejor trabajo de investigación clínica publicado en el AJO-DO en 2011 Dictante de numerosas </a:t>
            </a:r>
            <a:r>
              <a:rPr lang="es-ES_tradnl" sz="1100" dirty="0">
                <a:solidFill>
                  <a:srgbClr val="000090"/>
                </a:solidFill>
              </a:rPr>
              <a:t>c</a:t>
            </a:r>
            <a:r>
              <a:rPr lang="es-ES_tradnl" sz="1100" dirty="0" smtClean="0">
                <a:solidFill>
                  <a:srgbClr val="000090"/>
                </a:solidFill>
              </a:rPr>
              <a:t>onferencias a nivel mundial sobre anclaje </a:t>
            </a:r>
            <a:r>
              <a:rPr lang="es-ES_tradnl" sz="1100" dirty="0" err="1" smtClean="0">
                <a:solidFill>
                  <a:srgbClr val="000090"/>
                </a:solidFill>
              </a:rPr>
              <a:t>esqueletal</a:t>
            </a:r>
            <a:r>
              <a:rPr lang="es-ES_tradnl" sz="1100" dirty="0" smtClean="0">
                <a:solidFill>
                  <a:srgbClr val="000090"/>
                </a:solidFill>
              </a:rPr>
              <a:t>, biomecánica y ortopedia</a:t>
            </a:r>
            <a:endParaRPr lang="es-ES_tradnl" sz="1100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4613" y="3270250"/>
          <a:ext cx="1574800" cy="1616075"/>
        </p:xfrm>
        <a:graphic>
          <a:graphicData uri="http://schemas.openxmlformats.org/presentationml/2006/ole">
            <p:oleObj spid="_x0000_s13314" name="Documento" r:id="rId4" imgW="2425700" imgH="2489200" progId="Word.Document.12">
              <p:link updateAutomatic="1"/>
            </p:oleObj>
          </a:graphicData>
        </a:graphic>
      </p:graphicFrame>
      <p:sp>
        <p:nvSpPr>
          <p:cNvPr id="13320" name="CuadroTexto 12"/>
          <p:cNvSpPr txBox="1">
            <a:spLocks noChangeArrowheads="1"/>
          </p:cNvSpPr>
          <p:nvPr/>
        </p:nvSpPr>
        <p:spPr bwMode="auto">
          <a:xfrm rot="432838">
            <a:off x="76200" y="3624263"/>
            <a:ext cx="153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>
                <a:solidFill>
                  <a:srgbClr val="0000FF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No dejes escapar </a:t>
            </a:r>
          </a:p>
          <a:p>
            <a:pPr algn="ctr"/>
            <a:r>
              <a:rPr lang="es-ES_tradnl" sz="1400" b="1">
                <a:solidFill>
                  <a:srgbClr val="FF0000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la cuota de </a:t>
            </a:r>
          </a:p>
          <a:p>
            <a:pPr algn="ctr"/>
            <a:r>
              <a:rPr lang="es-ES_tradnl" sz="1400" b="1" u="sng">
                <a:solidFill>
                  <a:srgbClr val="FF0000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tarifa reducida</a:t>
            </a: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5995988" y="1525588"/>
            <a:ext cx="3130550" cy="17462"/>
          </a:xfrm>
          <a:prstGeom prst="line">
            <a:avLst/>
          </a:prstGeom>
          <a:ln w="2857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863" y="12700"/>
            <a:ext cx="1166813" cy="1555750"/>
          </a:xfrm>
          <a:prstGeom prst="rect">
            <a:avLst/>
          </a:prstGeom>
        </p:spPr>
      </p:pic>
      <p:pic>
        <p:nvPicPr>
          <p:cNvPr id="11" name="Imagen 10" descr="Fig 3.jpg"/>
          <p:cNvPicPr>
            <a:picLocks noChangeAspect="1"/>
          </p:cNvPicPr>
          <p:nvPr/>
        </p:nvPicPr>
        <p:blipFill>
          <a:blip r:embed="rId6"/>
          <a:srcRect t="32083" b="33646"/>
          <a:stretch>
            <a:fillRect/>
          </a:stretch>
        </p:blipFill>
        <p:spPr>
          <a:xfrm>
            <a:off x="4649788" y="5574280"/>
            <a:ext cx="4451350" cy="101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uadroTexto 12"/>
          <p:cNvSpPr txBox="1">
            <a:spLocks noChangeArrowheads="1"/>
          </p:cNvSpPr>
          <p:nvPr/>
        </p:nvSpPr>
        <p:spPr bwMode="auto">
          <a:xfrm>
            <a:off x="4840288" y="34925"/>
            <a:ext cx="430371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s-ES_tradnl" sz="1700" b="1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latin typeface="Bell Gothic Std Bold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 </a:t>
            </a: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s-ES_tradnl" sz="1700">
                <a:solidFill>
                  <a:srgbClr val="CC0066"/>
                </a:solidFill>
                <a:ea typeface="Arial" charset="0"/>
                <a:cs typeface="Arial" charset="0"/>
              </a:rPr>
              <a:t> </a:t>
            </a: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  <a:p>
            <a:endParaRPr lang="es-ES_tradnl" sz="1700">
              <a:solidFill>
                <a:srgbClr val="CC0066"/>
              </a:solidFill>
              <a:ea typeface="Arial" charset="0"/>
              <a:cs typeface="Arial" charset="0"/>
            </a:endParaRPr>
          </a:p>
        </p:txBody>
      </p:sp>
      <p:sp>
        <p:nvSpPr>
          <p:cNvPr id="14340" name="CuadroTexto 16"/>
          <p:cNvSpPr txBox="1">
            <a:spLocks noChangeArrowheads="1"/>
          </p:cNvSpPr>
          <p:nvPr/>
        </p:nvSpPr>
        <p:spPr bwMode="auto">
          <a:xfrm>
            <a:off x="1112838" y="396875"/>
            <a:ext cx="345916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CC0033"/>
                </a:solidFill>
              </a:rPr>
              <a:t>Dr. J.M. </a:t>
            </a:r>
            <a:r>
              <a:rPr lang="en-US" sz="1200" b="1" dirty="0" err="1" smtClean="0">
                <a:solidFill>
                  <a:srgbClr val="CC0033"/>
                </a:solidFill>
              </a:rPr>
              <a:t>Moriyón</a:t>
            </a:r>
            <a:r>
              <a:rPr lang="es-ES_tradnl" sz="1200" b="1" dirty="0" smtClean="0">
                <a:solidFill>
                  <a:srgbClr val="CC0033"/>
                </a:solidFill>
              </a:rPr>
              <a:t>. </a:t>
            </a:r>
            <a:r>
              <a:rPr lang="es-ES" sz="1100" dirty="0" smtClean="0">
                <a:solidFill>
                  <a:srgbClr val="000090"/>
                </a:solidFill>
              </a:rPr>
              <a:t>Postgrado del “Center for Functional Occlusion” de los Drs. Roth y Williams. </a:t>
            </a:r>
            <a:endParaRPr lang="es-ES_tradnl" sz="1100" dirty="0" smtClean="0">
              <a:solidFill>
                <a:srgbClr val="000090"/>
              </a:solidFill>
            </a:endParaRPr>
          </a:p>
          <a:p>
            <a:r>
              <a:rPr lang="es-ES" sz="1100" dirty="0" smtClean="0">
                <a:solidFill>
                  <a:srgbClr val="000090"/>
                </a:solidFill>
              </a:rPr>
              <a:t>Especialista Universitario en Ortodoncia por la Universidad de Oviedo en 1996</a:t>
            </a:r>
            <a:r>
              <a:rPr lang="es-ES" sz="1100" dirty="0" smtClean="0">
                <a:solidFill>
                  <a:srgbClr val="000090"/>
                </a:solidFill>
              </a:rPr>
              <a:t>. Dictante de numerosos cursos sobre orteopedia y ortodoncia</a:t>
            </a:r>
            <a:endParaRPr lang="es-ES_tradnl" sz="1100" dirty="0" smtClean="0">
              <a:solidFill>
                <a:srgbClr val="000090"/>
              </a:solidFill>
            </a:endParaRPr>
          </a:p>
          <a:p>
            <a:endParaRPr lang="es-ES_tradnl" sz="1100" dirty="0">
              <a:solidFill>
                <a:srgbClr val="000090"/>
              </a:solidFill>
            </a:endParaRPr>
          </a:p>
        </p:txBody>
      </p:sp>
      <p:sp>
        <p:nvSpPr>
          <p:cNvPr id="14341" name="CuadroTexto 17"/>
          <p:cNvSpPr txBox="1">
            <a:spLocks noChangeArrowheads="1"/>
          </p:cNvSpPr>
          <p:nvPr/>
        </p:nvSpPr>
        <p:spPr bwMode="auto">
          <a:xfrm>
            <a:off x="0" y="1920875"/>
            <a:ext cx="457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0033"/>
                </a:solidFill>
              </a:rPr>
              <a:t>ACTUALIZACIÓN EN EL MANEJO QUIRÚRGICO-ORTODÓNCICO DE LOS DIENTES INCLUÍDOS</a:t>
            </a:r>
            <a:endParaRPr lang="es-ES_tradnl" sz="1400" dirty="0" smtClean="0">
              <a:solidFill>
                <a:srgbClr val="CC0033"/>
              </a:solidFill>
            </a:endParaRPr>
          </a:p>
          <a:p>
            <a:pPr algn="ctr"/>
            <a:endParaRPr lang="es-ES_tradnl" sz="1400" dirty="0" smtClean="0">
              <a:solidFill>
                <a:srgbClr val="CC0033"/>
              </a:solidFill>
            </a:endParaRPr>
          </a:p>
          <a:p>
            <a:r>
              <a:rPr lang="es-ES_tradnl" sz="1100" dirty="0" smtClean="0"/>
              <a:t>El tratamiento de las inclusiones dentarias siempre supone un reto cuya solución requiere, la mayoría de las veces, de la colaboración entre ortodoncista y cirujano oral. La base del éxito siempre será una buena comunicación entre ambos.</a:t>
            </a:r>
          </a:p>
          <a:p>
            <a:r>
              <a:rPr lang="es-ES_tradnl" sz="1100" dirty="0" smtClean="0"/>
              <a:t>En nuestra presentación, el Dr. Baladrón y yo mostraremos casos representativos de inclusiones de incisivos, caninos, premolares y molares, tanto maxilares como mandibulares, haciendo hincapié no sólo en los resultados finales sino, de forma muy especial, en las dificultades y complicaciones que en el camino podemos encontrarnos y la forma de, en lo posible, evitarlas o hacerles frente.</a:t>
            </a:r>
          </a:p>
          <a:p>
            <a:r>
              <a:rPr lang="es-ES_tradnl" sz="1100" dirty="0" smtClean="0"/>
              <a:t>Intentaremos también sentar algunas pautas en cuanto a las posibilidades del diagnóstico precoz, la prevención y el momento de tratamiento de algunas de las inclusiones dentarias más frecuentes.</a:t>
            </a:r>
          </a:p>
          <a:p>
            <a:endParaRPr lang="es-ES_tradnl" sz="1100" dirty="0"/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1112838" y="1543050"/>
            <a:ext cx="3459162" cy="17463"/>
          </a:xfrm>
          <a:prstGeom prst="line">
            <a:avLst/>
          </a:prstGeom>
          <a:ln w="2857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166813" cy="1555750"/>
          </a:xfrm>
          <a:prstGeom prst="rect">
            <a:avLst/>
          </a:prstGeom>
        </p:spPr>
      </p:pic>
      <p:sp>
        <p:nvSpPr>
          <p:cNvPr id="14" name="CuadroTexto 17"/>
          <p:cNvSpPr txBox="1">
            <a:spLocks noChangeArrowheads="1"/>
          </p:cNvSpPr>
          <p:nvPr/>
        </p:nvSpPr>
        <p:spPr bwMode="auto">
          <a:xfrm>
            <a:off x="4559300" y="1920875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 i="1" dirty="0" smtClean="0">
                <a:solidFill>
                  <a:srgbClr val="000090"/>
                </a:solidFill>
              </a:rPr>
              <a:t>¿</a:t>
            </a:r>
            <a:r>
              <a:rPr lang="es-ES_tradnl" sz="1600" b="1" i="1" dirty="0" smtClean="0">
                <a:solidFill>
                  <a:srgbClr val="000090"/>
                </a:solidFill>
              </a:rPr>
              <a:t>Podemos preveer la inclusión dentaria?</a:t>
            </a:r>
          </a:p>
          <a:p>
            <a:pPr algn="ctr"/>
            <a:r>
              <a:rPr lang="es-ES_tradnl" sz="1600" b="1" i="1" dirty="0" smtClean="0">
                <a:solidFill>
                  <a:srgbClr val="000090"/>
                </a:solidFill>
              </a:rPr>
              <a:t>¿</a:t>
            </a:r>
            <a:r>
              <a:rPr lang="es-ES_tradnl" sz="1600" b="1" i="1" dirty="0" smtClean="0">
                <a:solidFill>
                  <a:srgbClr val="000090"/>
                </a:solidFill>
              </a:rPr>
              <a:t>La podemos prevenir?</a:t>
            </a:r>
          </a:p>
          <a:p>
            <a:pPr algn="ctr"/>
            <a:r>
              <a:rPr lang="es-ES_tradnl" sz="1600" b="1" i="1" dirty="0" smtClean="0">
                <a:solidFill>
                  <a:srgbClr val="000090"/>
                </a:solidFill>
              </a:rPr>
              <a:t>¿</a:t>
            </a:r>
            <a:r>
              <a:rPr lang="es-ES_tradnl" sz="1600" b="1" i="1" dirty="0" smtClean="0">
                <a:solidFill>
                  <a:srgbClr val="000090"/>
                </a:solidFill>
              </a:rPr>
              <a:t>Cual es el momento oportuno para tratarlas?</a:t>
            </a:r>
          </a:p>
          <a:p>
            <a:pPr algn="ctr"/>
            <a:r>
              <a:rPr lang="es-ES_tradnl" sz="1600" b="1" i="1" dirty="0" smtClean="0">
                <a:solidFill>
                  <a:srgbClr val="000090"/>
                </a:solidFill>
              </a:rPr>
              <a:t>¿Cómo podemos evitar complicaciones?</a:t>
            </a:r>
            <a:endParaRPr lang="es-ES_tradnl" sz="1600" i="1" dirty="0">
              <a:solidFill>
                <a:srgbClr val="000090"/>
              </a:solidFill>
            </a:endParaRPr>
          </a:p>
        </p:txBody>
      </p:sp>
      <p:sp>
        <p:nvSpPr>
          <p:cNvPr id="15" name="CuadroTexto 25"/>
          <p:cNvSpPr txBox="1">
            <a:spLocks noChangeArrowheads="1"/>
          </p:cNvSpPr>
          <p:nvPr/>
        </p:nvSpPr>
        <p:spPr bwMode="auto">
          <a:xfrm>
            <a:off x="5084763" y="203200"/>
            <a:ext cx="3767137" cy="1323975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 u="sng" dirty="0">
                <a:solidFill>
                  <a:srgbClr val="0000FF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No dejes escapar </a:t>
            </a:r>
          </a:p>
          <a:p>
            <a:pPr algn="ctr"/>
            <a:r>
              <a:rPr lang="es-ES_tradnl" b="1" dirty="0">
                <a:solidFill>
                  <a:srgbClr val="FF0000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la cuota de </a:t>
            </a:r>
          </a:p>
          <a:p>
            <a:pPr algn="ctr"/>
            <a:r>
              <a:rPr lang="es-ES_tradnl" b="1" dirty="0">
                <a:solidFill>
                  <a:srgbClr val="FF0000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tarifa reducida</a:t>
            </a:r>
          </a:p>
          <a:p>
            <a:pPr algn="ctr"/>
            <a:r>
              <a:rPr lang="es-ES_tradnl" sz="2400" b="1" dirty="0">
                <a:solidFill>
                  <a:srgbClr val="FF0000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Finaliza el 18 septiembre</a:t>
            </a:r>
          </a:p>
        </p:txBody>
      </p:sp>
      <p:pic>
        <p:nvPicPr>
          <p:cNvPr id="16" name="Imagen 3" descr="Comunicacion Casas Comerciales.pdf"/>
          <p:cNvPicPr>
            <a:picLocks noChangeAspect="1"/>
          </p:cNvPicPr>
          <p:nvPr/>
        </p:nvPicPr>
        <p:blipFill>
          <a:blip r:embed="rId3"/>
          <a:srcRect l="5544" t="50555"/>
          <a:stretch>
            <a:fillRect/>
          </a:stretch>
        </p:blipFill>
        <p:spPr bwMode="auto">
          <a:xfrm>
            <a:off x="4559300" y="3465513"/>
            <a:ext cx="4572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Sadaba Bonifacio 20101001-01.jpg"/>
          <p:cNvPicPr>
            <a:picLocks noChangeAspect="1"/>
          </p:cNvPicPr>
          <p:nvPr/>
        </p:nvPicPr>
        <p:blipFill>
          <a:blip r:embed="rId4"/>
          <a:srcRect l="9722"/>
          <a:stretch>
            <a:fillRect/>
          </a:stretch>
        </p:blipFill>
        <p:spPr>
          <a:xfrm>
            <a:off x="33337" y="4915118"/>
            <a:ext cx="4498284" cy="182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494</Words>
  <Application>Microsoft Macintosh PowerPoint</Application>
  <PresentationFormat>Presentación en pantalla (4:3)</PresentationFormat>
  <Paragraphs>53</Paragraphs>
  <Slides>2</Slides>
  <Notes>0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Macintosh HD:Users:agurneuribarri:Desktop:MARTA 4\01\15:Diptico Regeneracio%CC%81n BILBAO 2.doc!OLE_LINK2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Agurne Uribarri</dc:creator>
  <cp:lastModifiedBy>Agurne Uribarri</cp:lastModifiedBy>
  <cp:revision>34</cp:revision>
  <dcterms:created xsi:type="dcterms:W3CDTF">2015-09-05T14:34:24Z</dcterms:created>
  <dcterms:modified xsi:type="dcterms:W3CDTF">2015-09-05T14:55:25Z</dcterms:modified>
</cp:coreProperties>
</file>